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73" r:id="rId5"/>
    <p:sldId id="274" r:id="rId6"/>
    <p:sldId id="275" r:id="rId7"/>
    <p:sldId id="279" r:id="rId8"/>
    <p:sldId id="280" r:id="rId9"/>
    <p:sldId id="276" r:id="rId10"/>
    <p:sldId id="277" r:id="rId11"/>
    <p:sldId id="27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3/14/2022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3/14/2022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3/14/2022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3/14/2022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3/14/2022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3/14/2022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3/14/2022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3/14/2022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53302" y="430567"/>
            <a:ext cx="7588885" cy="5899650"/>
          </a:xfrm>
          <a:prstGeom prst="rect">
            <a:avLst/>
          </a:prstGeom>
        </p:spPr>
      </p:pic>
      <p:sp>
        <p:nvSpPr>
          <p:cNvPr id="40" name="Rectangle 39">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372723" y="850791"/>
            <a:ext cx="3202016" cy="4198288"/>
          </a:xfrm>
        </p:spPr>
        <p:txBody>
          <a:bodyPr anchor="ctr">
            <a:normAutofit/>
          </a:bodyPr>
          <a:lstStyle/>
          <a:p>
            <a:r>
              <a:rPr lang="en-US" dirty="0">
                <a:solidFill>
                  <a:srgbClr val="FFFFFF"/>
                </a:solidFill>
              </a:rPr>
              <a:t>Cataract detection and grading</a:t>
            </a:r>
            <a:endParaRPr lang="en-US" sz="3600" dirty="0">
              <a:solidFill>
                <a:srgbClr val="FFFFFF"/>
              </a:solidFill>
            </a:endParaRPr>
          </a:p>
        </p:txBody>
      </p:sp>
      <p:sp>
        <p:nvSpPr>
          <p:cNvPr id="42" name="Rectangle 41">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a:bodyPr>
          <a:lstStyle/>
          <a:p>
            <a:r>
              <a:rPr lang="en-US" sz="1800" dirty="0">
                <a:solidFill>
                  <a:srgbClr val="FFFFFF">
                    <a:alpha val="75000"/>
                  </a:srgbClr>
                </a:solidFill>
              </a:rPr>
              <a:t>Guide: Dr. Sagarika Bora </a:t>
            </a:r>
          </a:p>
        </p:txBody>
      </p:sp>
    </p:spTree>
    <p:extLst>
      <p:ext uri="{BB962C8B-B14F-4D97-AF65-F5344CB8AC3E}">
        <p14:creationId xmlns:p14="http://schemas.microsoft.com/office/powerpoint/2010/main" val="2424003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4860-9F94-4CA4-90DB-CAEB79D6246C}"/>
              </a:ext>
            </a:extLst>
          </p:cNvPr>
          <p:cNvSpPr>
            <a:spLocks noGrp="1"/>
          </p:cNvSpPr>
          <p:nvPr>
            <p:ph type="title"/>
          </p:nvPr>
        </p:nvSpPr>
        <p:spPr/>
        <p:txBody>
          <a:bodyPr/>
          <a:lstStyle/>
          <a:p>
            <a:r>
              <a:rPr lang="en-IN" dirty="0">
                <a:solidFill>
                  <a:schemeClr val="tx1"/>
                </a:solidFill>
              </a:rPr>
              <a:t>Abstract</a:t>
            </a:r>
          </a:p>
        </p:txBody>
      </p:sp>
      <p:sp>
        <p:nvSpPr>
          <p:cNvPr id="3" name="Content Placeholder 2">
            <a:extLst>
              <a:ext uri="{FF2B5EF4-FFF2-40B4-BE49-F238E27FC236}">
                <a16:creationId xmlns:a16="http://schemas.microsoft.com/office/drawing/2014/main" id="{B98E6C25-9876-49A9-B275-7B6391C5AF8B}"/>
              </a:ext>
            </a:extLst>
          </p:cNvPr>
          <p:cNvSpPr>
            <a:spLocks noGrp="1"/>
          </p:cNvSpPr>
          <p:nvPr>
            <p:ph idx="1"/>
          </p:nvPr>
        </p:nvSpPr>
        <p:spPr>
          <a:xfrm>
            <a:off x="581192" y="2340864"/>
            <a:ext cx="6600843" cy="4175346"/>
          </a:xfrm>
        </p:spPr>
        <p:txBody>
          <a:bodyPr>
            <a:normAutofit fontScale="92500"/>
          </a:bodyPr>
          <a:lstStyle/>
          <a:p>
            <a:pPr marL="0" indent="0">
              <a:buNone/>
            </a:pPr>
            <a:r>
              <a:rPr lang="en-IN" dirty="0">
                <a:solidFill>
                  <a:schemeClr val="tx1"/>
                </a:solidFill>
              </a:rPr>
              <a:t>Cataract is one of the most prevalent causes of blindness in the modern society, accounting for 50% of blindness. According to a survey done by WHO/NPCB there is a backlog of over 22 million blind eyes (12 million blind people) in India. 80.1% of these are blind due to cataract. The annual incidence of cataract blindness is about 3.8 million. Early detection and treatment can reduce the suffering and prevent visual impairment from turning into blindness. But the expertise needed for early detection and grading is down to availability of expert trained eye specialist which may not be available in rural parts of the country. Existing studies on automatic detection and grading based on fundus images utilizes a predefined set of images provide an incomplete, redundant or noisy representation. In this project, the aim is to use Deep Convolutional Neural Network (DCNN) to detect and grade cataract automatically. This will help in early detection of cataract even without the presence of an trained eye specialist in some of the remote parts of the country. </a:t>
            </a:r>
          </a:p>
        </p:txBody>
      </p:sp>
      <p:pic>
        <p:nvPicPr>
          <p:cNvPr id="9" name="Picture 8">
            <a:extLst>
              <a:ext uri="{FF2B5EF4-FFF2-40B4-BE49-F238E27FC236}">
                <a16:creationId xmlns:a16="http://schemas.microsoft.com/office/drawing/2014/main" id="{7419F1AF-6176-4C15-B0EE-AFE029DA2CC2}"/>
              </a:ext>
            </a:extLst>
          </p:cNvPr>
          <p:cNvPicPr>
            <a:picLocks noChangeAspect="1"/>
          </p:cNvPicPr>
          <p:nvPr/>
        </p:nvPicPr>
        <p:blipFill>
          <a:blip r:embed="rId2"/>
          <a:stretch>
            <a:fillRect/>
          </a:stretch>
        </p:blipFill>
        <p:spPr>
          <a:xfrm>
            <a:off x="7395098" y="856696"/>
            <a:ext cx="4317507" cy="6001304"/>
          </a:xfrm>
          <a:prstGeom prst="rect">
            <a:avLst/>
          </a:prstGeom>
        </p:spPr>
      </p:pic>
    </p:spTree>
    <p:extLst>
      <p:ext uri="{BB962C8B-B14F-4D97-AF65-F5344CB8AC3E}">
        <p14:creationId xmlns:p14="http://schemas.microsoft.com/office/powerpoint/2010/main" val="1622272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931413-7D93-4BDD-95C1-B972D0E2FB5B}"/>
              </a:ext>
            </a:extLst>
          </p:cNvPr>
          <p:cNvSpPr>
            <a:spLocks noGrp="1"/>
          </p:cNvSpPr>
          <p:nvPr>
            <p:ph idx="1"/>
          </p:nvPr>
        </p:nvSpPr>
        <p:spPr>
          <a:xfrm>
            <a:off x="581193" y="887767"/>
            <a:ext cx="7115748" cy="5087583"/>
          </a:xfrm>
        </p:spPr>
        <p:txBody>
          <a:bodyPr/>
          <a:lstStyle/>
          <a:p>
            <a:r>
              <a:rPr lang="en-IN" b="1" dirty="0">
                <a:solidFill>
                  <a:schemeClr val="tx1"/>
                </a:solidFill>
              </a:rPr>
              <a:t>OBJECTIVE: </a:t>
            </a:r>
            <a:r>
              <a:rPr lang="en-IN" dirty="0">
                <a:solidFill>
                  <a:schemeClr val="tx1"/>
                </a:solidFill>
              </a:rPr>
              <a:t>Cataract Detection and Grading using Deep Convolutional Neural Network.</a:t>
            </a:r>
          </a:p>
          <a:p>
            <a:r>
              <a:rPr lang="en-IN" b="1" dirty="0">
                <a:solidFill>
                  <a:schemeClr val="tx1"/>
                </a:solidFill>
              </a:rPr>
              <a:t>RATIONALE: </a:t>
            </a:r>
            <a:r>
              <a:rPr lang="en-IN" dirty="0">
                <a:solidFill>
                  <a:schemeClr val="tx1"/>
                </a:solidFill>
              </a:rPr>
              <a:t>The Rationale to opt for this Topic:</a:t>
            </a:r>
          </a:p>
          <a:p>
            <a:pPr marL="0" indent="0">
              <a:buNone/>
            </a:pPr>
            <a:r>
              <a:rPr lang="en-IN" b="1" dirty="0">
                <a:solidFill>
                  <a:schemeClr val="tx1"/>
                </a:solidFill>
              </a:rPr>
              <a:t>	-&gt; </a:t>
            </a:r>
            <a:r>
              <a:rPr lang="en-IN" dirty="0">
                <a:solidFill>
                  <a:schemeClr val="tx1"/>
                </a:solidFill>
              </a:rPr>
              <a:t>Early Detection and treatment for Cataract.</a:t>
            </a:r>
          </a:p>
          <a:p>
            <a:pPr marL="0" indent="0">
              <a:buNone/>
            </a:pPr>
            <a:r>
              <a:rPr lang="en-IN" b="1" dirty="0">
                <a:solidFill>
                  <a:schemeClr val="tx1"/>
                </a:solidFill>
              </a:rPr>
              <a:t>	-&gt; </a:t>
            </a:r>
            <a:r>
              <a:rPr lang="en-IN" dirty="0">
                <a:solidFill>
                  <a:schemeClr val="tx1"/>
                </a:solidFill>
              </a:rPr>
              <a:t>Prevention from permanent blindness.</a:t>
            </a:r>
          </a:p>
          <a:p>
            <a:pPr>
              <a:buFont typeface="Wingdings" panose="05000000000000000000" pitchFamily="2" charset="2"/>
              <a:buChar char="§"/>
            </a:pPr>
            <a:r>
              <a:rPr lang="en-IN" b="1" dirty="0">
                <a:solidFill>
                  <a:schemeClr val="tx1"/>
                </a:solidFill>
              </a:rPr>
              <a:t>PROBLEM STATEMENT: </a:t>
            </a:r>
          </a:p>
          <a:p>
            <a:pPr marL="0" indent="0">
              <a:buNone/>
            </a:pPr>
            <a:r>
              <a:rPr lang="en-IN" dirty="0">
                <a:solidFill>
                  <a:schemeClr val="tx1"/>
                </a:solidFill>
              </a:rPr>
              <a:t>Cataract is the lead cause of blindness in the country and worldwide accounting for 80.1% in India and 50% around the world. Lack of trained expert in remote locations makes it difficult to detect and treat cataract, 	 using DCNN to create an automated detection and grading model would help in reducing the chances of blindness to people even in the most remote parts of the world/country where presence of trained expert is not possible.</a:t>
            </a:r>
            <a:endParaRPr lang="en-IN" b="1" dirty="0">
              <a:solidFill>
                <a:schemeClr val="tx1"/>
              </a:solidFill>
            </a:endParaRPr>
          </a:p>
        </p:txBody>
      </p:sp>
      <p:pic>
        <p:nvPicPr>
          <p:cNvPr id="5" name="Picture 4">
            <a:extLst>
              <a:ext uri="{FF2B5EF4-FFF2-40B4-BE49-F238E27FC236}">
                <a16:creationId xmlns:a16="http://schemas.microsoft.com/office/drawing/2014/main" id="{ED4598A4-643B-4D41-A217-585CDAF0D325}"/>
              </a:ext>
            </a:extLst>
          </p:cNvPr>
          <p:cNvPicPr>
            <a:picLocks noChangeAspect="1"/>
          </p:cNvPicPr>
          <p:nvPr/>
        </p:nvPicPr>
        <p:blipFill>
          <a:blip r:embed="rId2"/>
          <a:stretch>
            <a:fillRect/>
          </a:stretch>
        </p:blipFill>
        <p:spPr>
          <a:xfrm>
            <a:off x="7627553" y="1591045"/>
            <a:ext cx="4092295" cy="3817951"/>
          </a:xfrm>
          <a:prstGeom prst="rect">
            <a:avLst/>
          </a:prstGeom>
        </p:spPr>
      </p:pic>
    </p:spTree>
    <p:extLst>
      <p:ext uri="{BB962C8B-B14F-4D97-AF65-F5344CB8AC3E}">
        <p14:creationId xmlns:p14="http://schemas.microsoft.com/office/powerpoint/2010/main" val="3208538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0B1E9-0367-4A07-BAF5-6700A827AF94}"/>
              </a:ext>
            </a:extLst>
          </p:cNvPr>
          <p:cNvSpPr>
            <a:spLocks noGrp="1"/>
          </p:cNvSpPr>
          <p:nvPr>
            <p:ph type="title"/>
          </p:nvPr>
        </p:nvSpPr>
        <p:spPr/>
        <p:txBody>
          <a:bodyPr/>
          <a:lstStyle/>
          <a:p>
            <a:r>
              <a:rPr lang="en-US" dirty="0">
                <a:solidFill>
                  <a:schemeClr val="tx1"/>
                </a:solidFill>
              </a:rPr>
              <a:t>Algorithms and techniques</a:t>
            </a:r>
            <a:endParaRPr lang="en-IN" dirty="0">
              <a:solidFill>
                <a:schemeClr val="tx1"/>
              </a:solidFill>
            </a:endParaRPr>
          </a:p>
        </p:txBody>
      </p:sp>
      <p:sp>
        <p:nvSpPr>
          <p:cNvPr id="3" name="Content Placeholder 2">
            <a:extLst>
              <a:ext uri="{FF2B5EF4-FFF2-40B4-BE49-F238E27FC236}">
                <a16:creationId xmlns:a16="http://schemas.microsoft.com/office/drawing/2014/main" id="{8237FA82-1565-49BF-83D8-FBE1765ED27B}"/>
              </a:ext>
            </a:extLst>
          </p:cNvPr>
          <p:cNvSpPr>
            <a:spLocks noGrp="1"/>
          </p:cNvSpPr>
          <p:nvPr>
            <p:ph idx="1"/>
          </p:nvPr>
        </p:nvSpPr>
        <p:spPr/>
        <p:txBody>
          <a:bodyPr/>
          <a:lstStyle/>
          <a:p>
            <a:r>
              <a:rPr lang="en-US" b="1" dirty="0">
                <a:solidFill>
                  <a:schemeClr val="tx1"/>
                </a:solidFill>
              </a:rPr>
              <a:t>PREPROCESSING</a:t>
            </a:r>
            <a:r>
              <a:rPr lang="en-US" dirty="0">
                <a:solidFill>
                  <a:schemeClr val="tx1"/>
                </a:solidFill>
              </a:rPr>
              <a:t>: Image Preprocessing is the first step taken, Images are reshaped and converted to G-Channel.</a:t>
            </a:r>
          </a:p>
          <a:p>
            <a:r>
              <a:rPr lang="en-US" b="1" dirty="0">
                <a:solidFill>
                  <a:schemeClr val="tx1"/>
                </a:solidFill>
              </a:rPr>
              <a:t>DEEP NEURAL NETWORK</a:t>
            </a:r>
            <a:r>
              <a:rPr lang="en-US" dirty="0">
                <a:solidFill>
                  <a:schemeClr val="tx1"/>
                </a:solidFill>
              </a:rPr>
              <a:t>: For our problem we will deploy DCNN with eight layers, the first five will be convolutional layers and the remaining three layers will be fully connected layers. The output of the last fully connected layer will be fed to a four-way SoftMax which produces a distribution over the four class labels.</a:t>
            </a:r>
          </a:p>
          <a:p>
            <a:pPr marL="0" indent="0">
              <a:buNone/>
            </a:pPr>
            <a:endParaRPr lang="en-IN" dirty="0">
              <a:solidFill>
                <a:schemeClr val="tx1"/>
              </a:solidFill>
            </a:endParaRPr>
          </a:p>
        </p:txBody>
      </p:sp>
      <p:pic>
        <p:nvPicPr>
          <p:cNvPr id="5" name="Picture 4">
            <a:extLst>
              <a:ext uri="{FF2B5EF4-FFF2-40B4-BE49-F238E27FC236}">
                <a16:creationId xmlns:a16="http://schemas.microsoft.com/office/drawing/2014/main" id="{FEBD989B-16AA-4021-9297-46E1970CB200}"/>
              </a:ext>
            </a:extLst>
          </p:cNvPr>
          <p:cNvPicPr>
            <a:picLocks noChangeAspect="1"/>
          </p:cNvPicPr>
          <p:nvPr/>
        </p:nvPicPr>
        <p:blipFill>
          <a:blip r:embed="rId2"/>
          <a:stretch>
            <a:fillRect/>
          </a:stretch>
        </p:blipFill>
        <p:spPr>
          <a:xfrm>
            <a:off x="9091400" y="929120"/>
            <a:ext cx="2386203" cy="2373500"/>
          </a:xfrm>
          <a:prstGeom prst="rect">
            <a:avLst/>
          </a:prstGeom>
        </p:spPr>
      </p:pic>
      <p:pic>
        <p:nvPicPr>
          <p:cNvPr id="7" name="Picture 6">
            <a:extLst>
              <a:ext uri="{FF2B5EF4-FFF2-40B4-BE49-F238E27FC236}">
                <a16:creationId xmlns:a16="http://schemas.microsoft.com/office/drawing/2014/main" id="{DFD5FB41-3AC0-4AED-AF84-18EF4112100E}"/>
              </a:ext>
            </a:extLst>
          </p:cNvPr>
          <p:cNvPicPr>
            <a:picLocks noChangeAspect="1"/>
          </p:cNvPicPr>
          <p:nvPr/>
        </p:nvPicPr>
        <p:blipFill>
          <a:blip r:embed="rId3"/>
          <a:stretch>
            <a:fillRect/>
          </a:stretch>
        </p:blipFill>
        <p:spPr>
          <a:xfrm>
            <a:off x="6667130" y="929120"/>
            <a:ext cx="2424270" cy="2373500"/>
          </a:xfrm>
          <a:prstGeom prst="rect">
            <a:avLst/>
          </a:prstGeom>
        </p:spPr>
      </p:pic>
    </p:spTree>
    <p:extLst>
      <p:ext uri="{BB962C8B-B14F-4D97-AF65-F5344CB8AC3E}">
        <p14:creationId xmlns:p14="http://schemas.microsoft.com/office/powerpoint/2010/main" val="4157206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FCD82-BAF1-4439-830C-0690973C8FC6}"/>
              </a:ext>
            </a:extLst>
          </p:cNvPr>
          <p:cNvSpPr>
            <a:spLocks noGrp="1"/>
          </p:cNvSpPr>
          <p:nvPr>
            <p:ph type="title"/>
          </p:nvPr>
        </p:nvSpPr>
        <p:spPr/>
        <p:txBody>
          <a:bodyPr/>
          <a:lstStyle/>
          <a:p>
            <a:r>
              <a:rPr lang="en-US" dirty="0">
                <a:solidFill>
                  <a:schemeClr val="tx1"/>
                </a:solidFill>
              </a:rPr>
              <a:t>Algorithm Details</a:t>
            </a:r>
            <a:endParaRPr lang="en-IN" dirty="0">
              <a:solidFill>
                <a:schemeClr val="tx1"/>
              </a:solidFill>
            </a:endParaRPr>
          </a:p>
        </p:txBody>
      </p:sp>
      <p:sp>
        <p:nvSpPr>
          <p:cNvPr id="3" name="Content Placeholder 2">
            <a:extLst>
              <a:ext uri="{FF2B5EF4-FFF2-40B4-BE49-F238E27FC236}">
                <a16:creationId xmlns:a16="http://schemas.microsoft.com/office/drawing/2014/main" id="{407A13FC-36B0-49C7-A100-62691E33FA20}"/>
              </a:ext>
            </a:extLst>
          </p:cNvPr>
          <p:cNvSpPr>
            <a:spLocks noGrp="1"/>
          </p:cNvSpPr>
          <p:nvPr>
            <p:ph idx="1"/>
          </p:nvPr>
        </p:nvSpPr>
        <p:spPr/>
        <p:txBody>
          <a:bodyPr>
            <a:normAutofit/>
          </a:bodyPr>
          <a:lstStyle/>
          <a:p>
            <a:pPr marL="0" indent="0">
              <a:buNone/>
            </a:pPr>
            <a:r>
              <a:rPr lang="en-US" dirty="0">
                <a:solidFill>
                  <a:schemeClr val="tx1"/>
                </a:solidFill>
              </a:rPr>
              <a:t>The DCNN Architecture presented consists of 8 Layers, 5 Layers of Convolutional Neural Networks and the remaining 3 Layers of Fully Connected Networks. The output of the last fully connected layer consists of a 4 way softmax which produces a distribution over the 4 class labels (Normal, Cataract, Glaucoma, Retina Disease). The Image Pre-Processed to the G-Filter is passed through the layers. Each layer consists of several 2D feature maps where each feature map often capturing specific aspect of the image such as the color, object category, or attributes, while preserving the spatial information at coarse resolution. For instance, pool5 layer consists of 256 feature maps where the resolution of each is 6×6. Therefore, the feature maps at this layer preserves spatial information at the resolution of 6×6. While earlier layers captures rudimentary concepts such as lines, circles, and stripes, the feature maps in deeper layers can identify more high-order concepts.</a:t>
            </a:r>
            <a:endParaRPr lang="en-IN" dirty="0">
              <a:solidFill>
                <a:schemeClr val="tx1"/>
              </a:solidFill>
            </a:endParaRPr>
          </a:p>
        </p:txBody>
      </p:sp>
    </p:spTree>
    <p:extLst>
      <p:ext uri="{BB962C8B-B14F-4D97-AF65-F5344CB8AC3E}">
        <p14:creationId xmlns:p14="http://schemas.microsoft.com/office/powerpoint/2010/main" val="1148262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CD616-8C98-44B1-B4B7-2C4AE31DAF49}"/>
              </a:ext>
            </a:extLst>
          </p:cNvPr>
          <p:cNvSpPr>
            <a:spLocks noGrp="1"/>
          </p:cNvSpPr>
          <p:nvPr>
            <p:ph type="title"/>
          </p:nvPr>
        </p:nvSpPr>
        <p:spPr>
          <a:xfrm>
            <a:off x="465782" y="644463"/>
            <a:ext cx="11029616" cy="669431"/>
          </a:xfrm>
        </p:spPr>
        <p:txBody>
          <a:bodyPr>
            <a:normAutofit/>
          </a:bodyPr>
          <a:lstStyle/>
          <a:p>
            <a:r>
              <a:rPr lang="en-US" dirty="0">
                <a:solidFill>
                  <a:schemeClr val="tx1"/>
                </a:solidFill>
                <a:cs typeface="Times" panose="02020603050405020304" pitchFamily="18" charset="0"/>
              </a:rPr>
              <a:t>Architectural design of the proposed system</a:t>
            </a:r>
            <a:endParaRPr lang="en-IN" dirty="0">
              <a:solidFill>
                <a:schemeClr val="tx1"/>
              </a:solidFill>
              <a:cs typeface="Times" panose="02020603050405020304" pitchFamily="18" charset="0"/>
            </a:endParaRPr>
          </a:p>
        </p:txBody>
      </p:sp>
      <p:pic>
        <p:nvPicPr>
          <p:cNvPr id="5" name="Content Placeholder 4">
            <a:extLst>
              <a:ext uri="{FF2B5EF4-FFF2-40B4-BE49-F238E27FC236}">
                <a16:creationId xmlns:a16="http://schemas.microsoft.com/office/drawing/2014/main" id="{1D35D283-8D16-46A7-851A-DF7B8922580C}"/>
              </a:ext>
            </a:extLst>
          </p:cNvPr>
          <p:cNvPicPr>
            <a:picLocks noGrp="1" noChangeAspect="1"/>
          </p:cNvPicPr>
          <p:nvPr>
            <p:ph idx="1"/>
          </p:nvPr>
        </p:nvPicPr>
        <p:blipFill>
          <a:blip r:embed="rId2"/>
          <a:stretch>
            <a:fillRect/>
          </a:stretch>
        </p:blipFill>
        <p:spPr>
          <a:xfrm>
            <a:off x="814678" y="2086254"/>
            <a:ext cx="10674352" cy="4057094"/>
          </a:xfrm>
        </p:spPr>
      </p:pic>
      <p:pic>
        <p:nvPicPr>
          <p:cNvPr id="4" name="Picture 3">
            <a:extLst>
              <a:ext uri="{FF2B5EF4-FFF2-40B4-BE49-F238E27FC236}">
                <a16:creationId xmlns:a16="http://schemas.microsoft.com/office/drawing/2014/main" id="{FE75AEF2-5FF0-4F0D-9C1A-0C9F796079B3}"/>
              </a:ext>
            </a:extLst>
          </p:cNvPr>
          <p:cNvPicPr>
            <a:picLocks noChangeAspect="1"/>
          </p:cNvPicPr>
          <p:nvPr/>
        </p:nvPicPr>
        <p:blipFill>
          <a:blip r:embed="rId3"/>
          <a:stretch>
            <a:fillRect/>
          </a:stretch>
        </p:blipFill>
        <p:spPr>
          <a:xfrm>
            <a:off x="3812207" y="1846556"/>
            <a:ext cx="1489347" cy="1458157"/>
          </a:xfrm>
          <a:prstGeom prst="rect">
            <a:avLst/>
          </a:prstGeom>
        </p:spPr>
      </p:pic>
      <p:pic>
        <p:nvPicPr>
          <p:cNvPr id="11" name="Picture 10">
            <a:extLst>
              <a:ext uri="{FF2B5EF4-FFF2-40B4-BE49-F238E27FC236}">
                <a16:creationId xmlns:a16="http://schemas.microsoft.com/office/drawing/2014/main" id="{13E4964C-8475-4FA7-9DA8-691F2B888763}"/>
              </a:ext>
            </a:extLst>
          </p:cNvPr>
          <p:cNvPicPr>
            <a:picLocks noChangeAspect="1"/>
          </p:cNvPicPr>
          <p:nvPr/>
        </p:nvPicPr>
        <p:blipFill>
          <a:blip r:embed="rId4"/>
          <a:stretch>
            <a:fillRect/>
          </a:stretch>
        </p:blipFill>
        <p:spPr>
          <a:xfrm>
            <a:off x="921177" y="4543701"/>
            <a:ext cx="1115649" cy="1109709"/>
          </a:xfrm>
          <a:prstGeom prst="rect">
            <a:avLst/>
          </a:prstGeom>
        </p:spPr>
      </p:pic>
      <p:pic>
        <p:nvPicPr>
          <p:cNvPr id="9" name="Picture 8">
            <a:extLst>
              <a:ext uri="{FF2B5EF4-FFF2-40B4-BE49-F238E27FC236}">
                <a16:creationId xmlns:a16="http://schemas.microsoft.com/office/drawing/2014/main" id="{7564CD29-71D5-4B44-B2E1-92562A5E82A1}"/>
              </a:ext>
            </a:extLst>
          </p:cNvPr>
          <p:cNvPicPr>
            <a:picLocks noChangeAspect="1"/>
          </p:cNvPicPr>
          <p:nvPr/>
        </p:nvPicPr>
        <p:blipFill>
          <a:blip r:embed="rId4"/>
          <a:stretch>
            <a:fillRect/>
          </a:stretch>
        </p:blipFill>
        <p:spPr>
          <a:xfrm>
            <a:off x="1010808" y="4670761"/>
            <a:ext cx="1115649" cy="1109709"/>
          </a:xfrm>
          <a:prstGeom prst="rect">
            <a:avLst/>
          </a:prstGeom>
        </p:spPr>
      </p:pic>
      <p:pic>
        <p:nvPicPr>
          <p:cNvPr id="7" name="Picture 6">
            <a:extLst>
              <a:ext uri="{FF2B5EF4-FFF2-40B4-BE49-F238E27FC236}">
                <a16:creationId xmlns:a16="http://schemas.microsoft.com/office/drawing/2014/main" id="{2111332A-2247-4B8A-BFCB-9352C43F3073}"/>
              </a:ext>
            </a:extLst>
          </p:cNvPr>
          <p:cNvPicPr>
            <a:picLocks noChangeAspect="1"/>
          </p:cNvPicPr>
          <p:nvPr/>
        </p:nvPicPr>
        <p:blipFill>
          <a:blip r:embed="rId4"/>
          <a:stretch>
            <a:fillRect/>
          </a:stretch>
        </p:blipFill>
        <p:spPr>
          <a:xfrm>
            <a:off x="1100439" y="4797821"/>
            <a:ext cx="1115649" cy="1109709"/>
          </a:xfrm>
          <a:prstGeom prst="rect">
            <a:avLst/>
          </a:prstGeom>
        </p:spPr>
      </p:pic>
      <p:pic>
        <p:nvPicPr>
          <p:cNvPr id="13" name="Picture 12">
            <a:extLst>
              <a:ext uri="{FF2B5EF4-FFF2-40B4-BE49-F238E27FC236}">
                <a16:creationId xmlns:a16="http://schemas.microsoft.com/office/drawing/2014/main" id="{1169EF9F-17E1-4F16-9D94-237EC0AB4EDD}"/>
              </a:ext>
            </a:extLst>
          </p:cNvPr>
          <p:cNvPicPr>
            <a:picLocks noChangeAspect="1"/>
          </p:cNvPicPr>
          <p:nvPr/>
        </p:nvPicPr>
        <p:blipFill>
          <a:blip r:embed="rId4"/>
          <a:stretch>
            <a:fillRect/>
          </a:stretch>
        </p:blipFill>
        <p:spPr>
          <a:xfrm>
            <a:off x="921177" y="2187239"/>
            <a:ext cx="1335709" cy="1328598"/>
          </a:xfrm>
          <a:prstGeom prst="rect">
            <a:avLst/>
          </a:prstGeom>
        </p:spPr>
      </p:pic>
    </p:spTree>
    <p:extLst>
      <p:ext uri="{BB962C8B-B14F-4D97-AF65-F5344CB8AC3E}">
        <p14:creationId xmlns:p14="http://schemas.microsoft.com/office/powerpoint/2010/main" val="2658034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39AAFB-DC32-4A3B-B247-D867FB6AB203}"/>
              </a:ext>
            </a:extLst>
          </p:cNvPr>
          <p:cNvSpPr>
            <a:spLocks noGrp="1"/>
          </p:cNvSpPr>
          <p:nvPr>
            <p:ph type="title"/>
          </p:nvPr>
        </p:nvSpPr>
        <p:spPr/>
        <p:txBody>
          <a:bodyPr/>
          <a:lstStyle/>
          <a:p>
            <a:r>
              <a:rPr lang="en-US" dirty="0">
                <a:solidFill>
                  <a:schemeClr val="tx1"/>
                </a:solidFill>
              </a:rPr>
              <a:t>Expected outcome</a:t>
            </a:r>
            <a:endParaRPr lang="en-IN" dirty="0">
              <a:solidFill>
                <a:schemeClr val="tx1"/>
              </a:solidFill>
            </a:endParaRPr>
          </a:p>
        </p:txBody>
      </p:sp>
      <p:sp>
        <p:nvSpPr>
          <p:cNvPr id="6" name="Content Placeholder 5">
            <a:extLst>
              <a:ext uri="{FF2B5EF4-FFF2-40B4-BE49-F238E27FC236}">
                <a16:creationId xmlns:a16="http://schemas.microsoft.com/office/drawing/2014/main" id="{0A4AC99B-283B-4156-A751-A7D5F8919349}"/>
              </a:ext>
            </a:extLst>
          </p:cNvPr>
          <p:cNvSpPr>
            <a:spLocks noGrp="1"/>
          </p:cNvSpPr>
          <p:nvPr>
            <p:ph idx="1"/>
          </p:nvPr>
        </p:nvSpPr>
        <p:spPr/>
        <p:txBody>
          <a:bodyPr/>
          <a:lstStyle/>
          <a:p>
            <a:pPr marL="0" indent="0">
              <a:buNone/>
            </a:pPr>
            <a:r>
              <a:rPr lang="en-US" dirty="0">
                <a:solidFill>
                  <a:schemeClr val="tx1"/>
                </a:solidFill>
              </a:rPr>
              <a:t>Deep Convolutional Neural Network (DCNN) is capable of achieving top notch results in challenging cataract detection and grading tasks using purely supervised learning. The expectations from this method is to get record breaking Accuracy and time efficiency. Through DCNN, discriminative features that characterize high level information are extracted effectively and automatically, rather than artificially. Furthermore, the feature extraction and classifier combined demonstrates a higher level of intelligence. This approach has been confirmed to great practical significance in early cataract screening and diagnosis and has great scope of being applied in other eye related diseases.</a:t>
            </a:r>
            <a:endParaRPr lang="en-IN" dirty="0">
              <a:solidFill>
                <a:schemeClr val="tx1"/>
              </a:solidFill>
            </a:endParaRPr>
          </a:p>
        </p:txBody>
      </p:sp>
    </p:spTree>
    <p:extLst>
      <p:ext uri="{BB962C8B-B14F-4D97-AF65-F5344CB8AC3E}">
        <p14:creationId xmlns:p14="http://schemas.microsoft.com/office/powerpoint/2010/main" val="2596865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69118-3B72-46C7-9A76-9BD97D75A339}"/>
              </a:ext>
            </a:extLst>
          </p:cNvPr>
          <p:cNvSpPr>
            <a:spLocks noGrp="1"/>
          </p:cNvSpPr>
          <p:nvPr>
            <p:ph type="title"/>
          </p:nvPr>
        </p:nvSpPr>
        <p:spPr>
          <a:xfrm>
            <a:off x="581192" y="702156"/>
            <a:ext cx="11029616" cy="611739"/>
          </a:xfrm>
        </p:spPr>
        <p:txBody>
          <a:bodyPr/>
          <a:lstStyle/>
          <a:p>
            <a:r>
              <a:rPr lang="en-IN" dirty="0">
                <a:solidFill>
                  <a:schemeClr val="tx1"/>
                </a:solidFill>
              </a:rPr>
              <a:t>References</a:t>
            </a:r>
          </a:p>
        </p:txBody>
      </p:sp>
      <p:sp>
        <p:nvSpPr>
          <p:cNvPr id="3" name="Content Placeholder 2">
            <a:extLst>
              <a:ext uri="{FF2B5EF4-FFF2-40B4-BE49-F238E27FC236}">
                <a16:creationId xmlns:a16="http://schemas.microsoft.com/office/drawing/2014/main" id="{085B0B8C-3179-48E3-943B-AE82B25AD62B}"/>
              </a:ext>
            </a:extLst>
          </p:cNvPr>
          <p:cNvSpPr>
            <a:spLocks noGrp="1"/>
          </p:cNvSpPr>
          <p:nvPr>
            <p:ph idx="1"/>
          </p:nvPr>
        </p:nvSpPr>
        <p:spPr>
          <a:xfrm>
            <a:off x="581192" y="1455938"/>
            <a:ext cx="11029615" cy="5335479"/>
          </a:xfrm>
        </p:spPr>
        <p:txBody>
          <a:bodyPr>
            <a:normAutofit lnSpcReduction="10000"/>
          </a:bodyPr>
          <a:lstStyle/>
          <a:p>
            <a:pPr marL="0" indent="0">
              <a:buNone/>
            </a:pPr>
            <a:r>
              <a:rPr lang="en-US" dirty="0">
                <a:solidFill>
                  <a:schemeClr val="tx1"/>
                </a:solidFill>
              </a:rPr>
              <a:t>1. Linglin Zhang et al., "Automatic cataract detection and grading using Deep Convolutional Neural Network," 2017 IEEE 14th International Conference on Networking, Sensing and Control (ICNSC), 2017.</a:t>
            </a:r>
          </a:p>
          <a:p>
            <a:pPr marL="0" indent="0">
              <a:buNone/>
            </a:pPr>
            <a:r>
              <a:rPr lang="en-US" dirty="0">
                <a:solidFill>
                  <a:schemeClr val="tx1"/>
                </a:solidFill>
              </a:rPr>
              <a:t>2. Y. Dong, Q. Zhang, Z. Qiao and J. Yang, "Classification of cataract fundus image based on deep learning," 2017 IEEE International Conference on Imaging Systems and Techniques (IST), 2017, pp. 1-5, doi: 10.1109/IST.2017.8261463.</a:t>
            </a:r>
          </a:p>
          <a:p>
            <a:pPr marL="0" indent="0">
              <a:buNone/>
            </a:pPr>
            <a:r>
              <a:rPr lang="en-IN" dirty="0">
                <a:solidFill>
                  <a:schemeClr val="tx1"/>
                </a:solidFill>
              </a:rPr>
              <a:t>3. X. Gao, S. Lin and T. Y. Wong, "Automatic Feature Learning to Grade Nuclear Cataracts Based on Deep Learning," in IEEE Transactions on Biomedical Engineering, vol. 62, no. 11, pp. 2693-2701, Nov. 2015, doi: 10.1109/TBME.2015.2444389.</a:t>
            </a:r>
          </a:p>
          <a:p>
            <a:pPr marL="0" indent="0">
              <a:buNone/>
            </a:pPr>
            <a:r>
              <a:rPr lang="en-IN" dirty="0">
                <a:solidFill>
                  <a:schemeClr val="tx1"/>
                </a:solidFill>
              </a:rPr>
              <a:t>4. M. S. Mahmud Khan, M. Ahmed, R. Z. Rasel and M. Monirujjaman Khan, "Cataract Detection Using Convolutional Neural Network with VGG-19 Model," 2021 IEEE World AI IoT Congress (AIIoT), 2021, pp. 0209-0212, doi: 10.1109/AIIoT52608.2021.9454244.</a:t>
            </a:r>
          </a:p>
          <a:p>
            <a:pPr marL="0" indent="0">
              <a:buNone/>
            </a:pPr>
            <a:r>
              <a:rPr lang="en-IN" dirty="0">
                <a:solidFill>
                  <a:schemeClr val="tx1"/>
                </a:solidFill>
              </a:rPr>
              <a:t>5. M. S. Junayed, M. B. Islam, A. Sadeghzadeh and S. Rahman, "CataractNet: An Automated Cataract Detection System Using Deep Learning for Fundus Images," in IEEE Access, vol. 9, pp. 128799-128808, 2021, doi: 10.1109/ACCESS.2021.3112938.</a:t>
            </a:r>
          </a:p>
          <a:p>
            <a:pPr marL="0" indent="0">
              <a:buNone/>
            </a:pPr>
            <a:r>
              <a:rPr lang="en-IN" dirty="0">
                <a:solidFill>
                  <a:schemeClr val="tx1"/>
                </a:solidFill>
              </a:rPr>
              <a:t>6. Goh, Jocelyn Hui Lin; Lim, Zhi Wei BSc (Hons); Fang, Xiaoling MD; Anees, Ayesha MSc; Nusinovici, Simon PhD∗; Rim, Tyler Hyungtaek MD, PhD; Cheng, Ching-Yu MD, PhD; Tham, Yih-Chung PhD, Artificial Intelligence for Cataract Detection and Management, Asia-Pacific Journal of Ophthalmology: March-April 2020 - Volume 9 - Issue 2 - p 88-95 doi: 10.1097/01.APO.0000656988.16221.04.</a:t>
            </a:r>
          </a:p>
          <a:p>
            <a:pPr marL="0" indent="0">
              <a:buNone/>
            </a:pPr>
            <a:endParaRPr lang="en-IN" dirty="0">
              <a:solidFill>
                <a:schemeClr val="tx1"/>
              </a:solidFill>
            </a:endParaRPr>
          </a:p>
        </p:txBody>
      </p:sp>
    </p:spTree>
    <p:extLst>
      <p:ext uri="{BB962C8B-B14F-4D97-AF65-F5344CB8AC3E}">
        <p14:creationId xmlns:p14="http://schemas.microsoft.com/office/powerpoint/2010/main" val="2211943170"/>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2.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{DE4B27D7-EF06-49C7-A5FA-777700C0EB3E}tf67061901_win32</Template>
  <TotalTime>496</TotalTime>
  <Words>1043</Words>
  <Application>Microsoft Office PowerPoint</Application>
  <PresentationFormat>Widescreen</PresentationFormat>
  <Paragraphs>25</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Franklin Gothic Book</vt:lpstr>
      <vt:lpstr>Franklin Gothic Demi</vt:lpstr>
      <vt:lpstr>Gill Sans MT</vt:lpstr>
      <vt:lpstr>Wingdings</vt:lpstr>
      <vt:lpstr>Wingdings 2</vt:lpstr>
      <vt:lpstr>DividendVTI</vt:lpstr>
      <vt:lpstr>Cataract detection and grading</vt:lpstr>
      <vt:lpstr>Abstract</vt:lpstr>
      <vt:lpstr>PowerPoint Presentation</vt:lpstr>
      <vt:lpstr>Algorithms and techniques</vt:lpstr>
      <vt:lpstr>Algorithm Details</vt:lpstr>
      <vt:lpstr>Architectural design of the proposed system</vt:lpstr>
      <vt:lpstr>Expected outcome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Cataract detection and grading</dc:title>
  <dc:creator>Rejit Mukherjee</dc:creator>
  <cp:lastModifiedBy>Rejit Mukherjee</cp:lastModifiedBy>
  <cp:revision>7</cp:revision>
  <dcterms:created xsi:type="dcterms:W3CDTF">2022-02-15T16:45:29Z</dcterms:created>
  <dcterms:modified xsi:type="dcterms:W3CDTF">2022-03-14T18:25:40Z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